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 flipH="1">
            <a:off x="8984160" y="0"/>
            <a:ext cx="1090800" cy="755856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flipH="1">
            <a:off x="2936160" y="0"/>
            <a:ext cx="7138800" cy="7558560"/>
          </a:xfrm>
          <a:prstGeom prst="rect">
            <a:avLst/>
          </a:prstGeom>
          <a:blipFill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 flipV="1">
            <a:off x="2939760" y="0"/>
            <a:ext cx="360" cy="7560000"/>
          </a:xfrm>
          <a:prstGeom prst="line">
            <a:avLst/>
          </a:prstGeom>
          <a:ln w="1152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4319640"/>
            <a:ext cx="503280" cy="107928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319640"/>
            <a:ext cx="503280" cy="107928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7200000"/>
            <a:ext cx="10078920" cy="35892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"/>
          <p:cNvSpPr/>
          <p:nvPr/>
        </p:nvSpPr>
        <p:spPr>
          <a:xfrm>
            <a:off x="0" y="0"/>
            <a:ext cx="10078920" cy="161892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3"/>
          <p:cNvSpPr/>
          <p:nvPr/>
        </p:nvSpPr>
        <p:spPr>
          <a:xfrm>
            <a:off x="9270000" y="6894000"/>
            <a:ext cx="538920" cy="53892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84680" cy="7558920"/>
          </a:xfrm>
          <a:prstGeom prst="rect">
            <a:avLst/>
          </a:prstGeom>
          <a:ln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8560" cy="7554600"/>
          </a:xfrm>
          <a:prstGeom prst="rect">
            <a:avLst/>
          </a:prstGeom>
          <a:ln>
            <a:noFill/>
          </a:ln>
        </p:spPr>
      </p:pic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85760" cy="7558920"/>
          </a:xfrm>
          <a:prstGeom prst="rect">
            <a:avLst/>
          </a:prstGeom>
          <a:ln>
            <a:noFill/>
          </a:ln>
        </p:spPr>
      </p:pic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" descr=""/>
          <p:cNvPicPr/>
          <p:nvPr/>
        </p:nvPicPr>
        <p:blipFill>
          <a:blip r:embed="rId2"/>
          <a:stretch/>
        </p:blipFill>
        <p:spPr>
          <a:xfrm>
            <a:off x="0" y="3960"/>
            <a:ext cx="10079640" cy="7554600"/>
          </a:xfrm>
          <a:prstGeom prst="rect">
            <a:avLst/>
          </a:prstGeom>
          <a:ln>
            <a:noFill/>
          </a:ln>
        </p:spPr>
      </p:pic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0078560" cy="7558560"/>
          </a:xfrm>
          <a:prstGeom prst="rect">
            <a:avLst/>
          </a:prstGeom>
          <a:ln>
            <a:noFill/>
          </a:ln>
        </p:spPr>
      </p:pic>
      <p:sp>
        <p:nvSpPr>
          <p:cNvPr id="355" name="CustomShape 1"/>
          <p:cNvSpPr/>
          <p:nvPr/>
        </p:nvSpPr>
        <p:spPr>
          <a:xfrm>
            <a:off x="1666440" y="303480"/>
            <a:ext cx="817416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 rot="12000">
            <a:off x="5051880" y="5880960"/>
            <a:ext cx="5341680" cy="15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620000" y="288000"/>
            <a:ext cx="8098920" cy="12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План мероприятий ЧГМА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1260000" y="1440000"/>
            <a:ext cx="9070560" cy="54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Сентябрь: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День знаний; Расширенный совет обучающихся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Октябрь: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Посвящение в студенты; Таланты Академии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Ноябрь: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День матери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Декабрь: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Новогодний бал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Январь: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Ректорский приём (день студента)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Февраль: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"А, ну-ка, парни!"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Март: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Концерт, посвящённый 8 марта; "А,ну-ка,девушки!"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Апрель: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Мисс Академия и Доктор стиль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1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Май:</a:t>
            </a:r>
            <a:r>
              <a:rPr b="0" lang="ru-RU" sz="26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Концерт, посвященный Дню Победы; митинг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720000" y="177840"/>
            <a:ext cx="78984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58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+ для тьюторов: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504000" y="1769040"/>
            <a:ext cx="9070560" cy="523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buClr>
                <a:srgbClr val="6619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Посещение психолога с группой (по расписанию)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6619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Посещение театра с группой (в 1 семестре)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6619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Тьюторский час (сен-окт 1 раз в месяц, далее – 1 раз в 2 мес и по необходимости, </a:t>
            </a:r>
            <a:r>
              <a:rPr b="1" lang="ru-RU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обязательно!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Конец ноября-нач дек – собрание, посвященное входу в сессию)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6619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Посещение сбора тьюторов (1р/2мес)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6619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Посещение совета обучающихся (+обеспечить присутствие старосты курируемой группы)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6619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Отчёт (1р/3мес, в конце каждого семестра, образец  в Положении о тьюторстве в ЧГМА)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360000" y="1980000"/>
            <a:ext cx="9358920" cy="50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2. Дополнительные: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Хорошая успеваемость группы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Активность группы во внеучебной деятельности Академии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Оценка работы тьютора самой группой (анкетирование)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540000" y="192960"/>
            <a:ext cx="8938080" cy="12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Критерии эффективности работы тьютора: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1620000" y="287640"/>
            <a:ext cx="810000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«АНАТОМИЯ НА 5»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" descr=""/>
          <p:cNvPicPr/>
          <p:nvPr/>
        </p:nvPicPr>
        <p:blipFill>
          <a:blip r:embed="rId1"/>
          <a:stretch/>
        </p:blipFill>
        <p:spPr>
          <a:xfrm>
            <a:off x="2032920" y="1656000"/>
            <a:ext cx="7110360" cy="533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1620000" y="287640"/>
            <a:ext cx="810000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«Равный обучает равного»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1893960" y="1656000"/>
            <a:ext cx="7393320" cy="554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990000" y="1823760"/>
            <a:ext cx="8100000" cy="163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 за внимание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0" name="Picture 2" descr=""/>
          <p:cNvPicPr/>
          <p:nvPr/>
        </p:nvPicPr>
        <p:blipFill>
          <a:blip r:embed="rId1"/>
          <a:stretch/>
        </p:blipFill>
        <p:spPr>
          <a:xfrm>
            <a:off x="5577480" y="3832920"/>
            <a:ext cx="3853800" cy="336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792000" y="3579840"/>
            <a:ext cx="8568000" cy="248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2"/>
          <p:cNvSpPr/>
          <p:nvPr/>
        </p:nvSpPr>
        <p:spPr>
          <a:xfrm>
            <a:off x="792000" y="5903640"/>
            <a:ext cx="8568000" cy="9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720000" y="1131840"/>
            <a:ext cx="9213840" cy="6139440"/>
          </a:xfrm>
          <a:prstGeom prst="rect">
            <a:avLst/>
          </a:prstGeom>
          <a:ln>
            <a:noFill/>
          </a:ln>
        </p:spPr>
      </p:pic>
      <p:sp>
        <p:nvSpPr>
          <p:cNvPr id="360" name="CustomShape 3"/>
          <p:cNvSpPr/>
          <p:nvPr/>
        </p:nvSpPr>
        <p:spPr>
          <a:xfrm>
            <a:off x="3356640" y="237960"/>
            <a:ext cx="4047840" cy="7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СЕНТЯБРЯ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792000" y="4103640"/>
            <a:ext cx="856800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ru-RU" sz="4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792000" y="5903640"/>
            <a:ext cx="8568000" cy="9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608040" y="1080000"/>
            <a:ext cx="9183240" cy="6119280"/>
          </a:xfrm>
          <a:prstGeom prst="rect">
            <a:avLst/>
          </a:prstGeom>
          <a:ln>
            <a:noFill/>
          </a:ln>
        </p:spPr>
      </p:pic>
      <p:sp>
        <p:nvSpPr>
          <p:cNvPr id="364" name="CustomShape 3"/>
          <p:cNvSpPr/>
          <p:nvPr/>
        </p:nvSpPr>
        <p:spPr>
          <a:xfrm>
            <a:off x="687240" y="144000"/>
            <a:ext cx="8888040" cy="7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ПОСВЯЩЕНИЕ В СТУДЕНТЫ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792000" y="3579840"/>
            <a:ext cx="8568000" cy="248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792000" y="5903640"/>
            <a:ext cx="8568000" cy="9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792000" y="1000440"/>
            <a:ext cx="8567280" cy="6425280"/>
          </a:xfrm>
          <a:prstGeom prst="rect">
            <a:avLst/>
          </a:prstGeom>
          <a:ln>
            <a:noFill/>
          </a:ln>
        </p:spPr>
      </p:pic>
      <p:sp>
        <p:nvSpPr>
          <p:cNvPr id="368" name="CustomShape 3"/>
          <p:cNvSpPr/>
          <p:nvPr/>
        </p:nvSpPr>
        <p:spPr>
          <a:xfrm>
            <a:off x="2016000" y="216000"/>
            <a:ext cx="5980320" cy="7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ТЬЮТОРСКИЙ ЧАС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939600" y="1080000"/>
            <a:ext cx="8348400" cy="6261480"/>
          </a:xfrm>
          <a:prstGeom prst="rect">
            <a:avLst/>
          </a:prstGeom>
          <a:ln>
            <a:noFill/>
          </a:ln>
        </p:spPr>
      </p:pic>
      <p:sp>
        <p:nvSpPr>
          <p:cNvPr id="370" name="TextShape 1"/>
          <p:cNvSpPr txBox="1"/>
          <p:nvPr/>
        </p:nvSpPr>
        <p:spPr>
          <a:xfrm>
            <a:off x="453240" y="208080"/>
            <a:ext cx="8978760" cy="6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ПОХОД В ДРАМАТИЧЕСКИЙ ТЕАТР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2656080" y="360"/>
            <a:ext cx="5258880" cy="4966920"/>
          </a:xfrm>
          <a:prstGeom prst="rect">
            <a:avLst/>
          </a:prstGeom>
          <a:ln>
            <a:noFill/>
          </a:ln>
        </p:spPr>
      </p:pic>
      <p:sp>
        <p:nvSpPr>
          <p:cNvPr id="372" name="CustomShape 1"/>
          <p:cNvSpPr/>
          <p:nvPr/>
        </p:nvSpPr>
        <p:spPr>
          <a:xfrm>
            <a:off x="5660640" y="540000"/>
            <a:ext cx="4058280" cy="23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2"/>
          <p:cNvSpPr/>
          <p:nvPr/>
        </p:nvSpPr>
        <p:spPr>
          <a:xfrm>
            <a:off x="1728360" y="5184000"/>
            <a:ext cx="7198920" cy="2159280"/>
          </a:xfrm>
          <a:custGeom>
            <a:avLst/>
            <a:gdLst/>
            <a:ahLst/>
            <a:rect l="l" t="t" r="r" b="b"/>
            <a:pathLst>
              <a:path w="20002" h="6003">
                <a:moveTo>
                  <a:pt x="0" y="381"/>
                </a:moveTo>
                <a:lnTo>
                  <a:pt x="20001" y="0"/>
                </a:lnTo>
                <a:moveTo>
                  <a:pt x="0" y="6002"/>
                </a:moveTo>
                <a:lnTo>
                  <a:pt x="20001" y="4476"/>
                </a:lnTo>
              </a:path>
            </a:pathLst>
          </a:custGeom>
          <a:gradFill>
            <a:gsLst>
              <a:gs pos="0">
                <a:srgbClr val="ff3333"/>
              </a:gs>
              <a:gs pos="100000">
                <a:srgbClr val="ffff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 anchorCtr="1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ШКОЛА ТЬЮТОРОВ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792000" y="3579840"/>
            <a:ext cx="8568000" cy="248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5" name="" descr=""/>
          <p:cNvPicPr/>
          <p:nvPr/>
        </p:nvPicPr>
        <p:blipFill>
          <a:blip r:embed="rId1"/>
          <a:stretch/>
        </p:blipFill>
        <p:spPr>
          <a:xfrm>
            <a:off x="576000" y="504000"/>
            <a:ext cx="8855280" cy="664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" descr=""/>
          <p:cNvPicPr/>
          <p:nvPr/>
        </p:nvPicPr>
        <p:blipFill>
          <a:blip r:embed="rId1"/>
          <a:stretch/>
        </p:blipFill>
        <p:spPr>
          <a:xfrm>
            <a:off x="648000" y="349200"/>
            <a:ext cx="9029160" cy="677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648360" y="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Критерии эффективности работы тьютора: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180000" y="1800000"/>
            <a:ext cx="9718920" cy="55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1. Обязательные: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Посещение всех мероприятий Академии, указанных в плане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Посещение Совета обучающихся (1 раз в месяц)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Посещение собраний тьюторов (1 раз в 2 месяца)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Написание отчётов (1 раз в 3 месяца и один в конце каждго семестра, форму отчёта см в Положении)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Проведение тьюторского часа (сен-окт 1 раз в месяц, далее – 1 раз в 2 месяца + по необходимости)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LibreOffice/5.3.0.3$Windows_x86 LibreOffice_project/7074905676c47b82bbcfbea1aeefc84afe1c50e1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2009-04-16T11:32:32Z</dcterms:created>
  <dc:creator/>
  <dc:description/>
  <dc:language>ru-RU</dc:language>
  <cp:lastModifiedBy/>
  <dcterms:modified xsi:type="dcterms:W3CDTF">2019-06-10T01:35:20Z</dcterms:modified>
  <cp:revision>13</cp:revision>
  <dc:subject/>
  <dc:title/>
</cp:coreProperties>
</file>